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308" r:id="rId5"/>
    <p:sldId id="302" r:id="rId6"/>
    <p:sldId id="280" r:id="rId7"/>
    <p:sldId id="281" r:id="rId8"/>
    <p:sldId id="282" r:id="rId9"/>
    <p:sldId id="283" r:id="rId10"/>
    <p:sldId id="304" r:id="rId11"/>
    <p:sldId id="301" r:id="rId12"/>
    <p:sldId id="303" r:id="rId13"/>
    <p:sldId id="284" r:id="rId14"/>
    <p:sldId id="285" r:id="rId15"/>
    <p:sldId id="287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8" r:id="rId31"/>
    <p:sldId id="270" r:id="rId32"/>
    <p:sldId id="271" r:id="rId33"/>
    <p:sldId id="272" r:id="rId34"/>
    <p:sldId id="273" r:id="rId35"/>
    <p:sldId id="274" r:id="rId36"/>
    <p:sldId id="275" r:id="rId37"/>
    <p:sldId id="305" r:id="rId38"/>
    <p:sldId id="306" r:id="rId39"/>
    <p:sldId id="307" r:id="rId40"/>
    <p:sldId id="27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7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1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6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0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4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5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2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FBB5-E7BD-49FE-BA07-F2A90AA05ABB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B887-217D-4F2D-820D-95C77F83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059" y="1122363"/>
            <a:ext cx="952294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машинного обучения и искусственного интеллекта в  начальном и среднем общем образовании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8748584" cy="15713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67" y="3822357"/>
            <a:ext cx="3368246" cy="31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44" y="-192812"/>
            <a:ext cx="8253016" cy="65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654" y="204572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текстов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др.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07" y="1132246"/>
            <a:ext cx="7321931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9606" y="-1120346"/>
            <a:ext cx="8689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4581" y="229285"/>
            <a:ext cx="394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текстов (слов).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5" y="664348"/>
            <a:ext cx="12192000" cy="3535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016" y="4071205"/>
            <a:ext cx="8188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двух  сходных предложений: без ошибок и с ошибкой в одном слове. Степень сходства предложений - 99%.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497" y="4769878"/>
            <a:ext cx="10890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Поиск слов с корнем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сказ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»: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степень сходства с корнем для обоих найденных слов - 90%.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577687"/>
            <a:ext cx="12192000" cy="34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270" y="420299"/>
            <a:ext cx="10840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Разработка модели для определения качества  рукописных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букв и цифр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64" y="1463759"/>
            <a:ext cx="10906838" cy="48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09" y="888528"/>
            <a:ext cx="52292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21"/>
            <a:ext cx="12192000" cy="6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0" y="-95508"/>
            <a:ext cx="9070375" cy="71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23"/>
            <a:ext cx="12192000" cy="64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подготовки студентов: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образование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образование и  иностранный язык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образование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(дефектологическое) образование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педагогика и психология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22"/>
            <a:ext cx="12192000" cy="65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721"/>
            <a:ext cx="12192000" cy="54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409"/>
            <a:ext cx="12192000" cy="63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5" y="0"/>
            <a:ext cx="11754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5" y="236401"/>
            <a:ext cx="8370905" cy="54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1" y="423368"/>
            <a:ext cx="7467223" cy="6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45" y="687501"/>
            <a:ext cx="12192000" cy="58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88" y="-1"/>
            <a:ext cx="7817170" cy="2891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08" y="2618860"/>
            <a:ext cx="72580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95" y="230830"/>
            <a:ext cx="11854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МАШИННОГО ОБУЧЕНИЯ И КОМПЬЮТЕРНОГО ЗРЕНИЯ В ПРЕОБРАЗОВАНИИ  И ГЕНЕРАЦИИ  ДЕТСКИХ РИСУНКОВ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Нейронное преобразование стиля изображений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Преобразование изображения в эскиз, мультяшный стиль и др.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Генерация новых изображений,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Чат-бот «Детский рисунок» и др.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2" y="3490174"/>
            <a:ext cx="9373993" cy="30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09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МАШИННОГО ОБУЧЕНИЯ И КОМПЬЮТЕРНОГО ЗРЕНИЯ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ОЦЕНИВАНИИ ДЕТСКИХ РИСУНКОВ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 Безреферентные.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 Референтные.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249" y="273562"/>
            <a:ext cx="7883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Иммерсивное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средство чтения текста для русского и иностранных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языков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TTS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автоматическим определением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языка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встроено в текстовый редактор MS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Word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34" y="2089444"/>
            <a:ext cx="10434931" cy="41137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68710" y="6203215"/>
            <a:ext cx="118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AiMyVoice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90" y="1065420"/>
            <a:ext cx="5271415" cy="3359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9299" y="2828836"/>
            <a:ext cx="82947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Визуализации простой регрессионной модели зависимости субъективной суммарной оценки (TS) от фрактальной размерности (FR).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470" y="394042"/>
            <a:ext cx="7199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Фрактальная размерность изображения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124" y="211772"/>
            <a:ext cx="87156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машинном обучении и в компьютерном зрении существуют и различные референтные методы определения качества изображений: на основе индекса структурного сходства двух изображений SSIM [4], с применением хешей изображений [6], разности изображений и др. Приведем примеры вычислений для некоторых из указанных методов сравнения двух изображений. Вычислим индекс структурного сходства для двух детских рисунков, представленных на рисунке 6 (слева).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854" y="202815"/>
            <a:ext cx="12192000" cy="3041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5060" y="2036459"/>
            <a:ext cx="86414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 Пример изображений двух детских рисунков для вычисления индекса структурного сходства SSIM и их разность (справа).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961" y="330709"/>
            <a:ext cx="83696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разности изображений одинаковые фрагменты рисунков выделены черным цветом. Индекс структурного сходства SSIM данных изображений равен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рисунков и найдем расстояние Хемминга между рисунками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[6]. Хеш первого изображения: e7ef3f7e60e09c9e;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второго изображения: 0016243c20ffffff. Расстояние Хемминга между рисунками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равно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551" y="205078"/>
            <a:ext cx="83449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научной и методической точек зрения важное значение имеет создание в ближайшем будущем инструментального средства на основе технологий глубокого машинного обучения и компьютерного зрения   для автоматического оценивания детского рисунка. Алгоритм применения подобного инструмента мог бы быть примерно следующим: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Сканирование рисунка с помощью смартфона.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Вычисление оценки сканированного   рисунка с применением предварительно созданной специальной компьютерной модели (приложения) в сети Интернет с анализом изображения в форме текста и др.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676" y="473839"/>
            <a:ext cx="7916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машинного обучения, предназначенные для таких целей, могут быть основаны как на отдельных характеристиках изображения, так и на более сложных алгоритмах с применением сверточных нейронных сетей, сиамских сетей, индекса структурного сходства SSIM [4], индекса BRISQUE [5], хешей изображения [6] и др. Полагаем, что достаточно легко могут быть разработаны подобные инструменты оценивания детского рисунка не в целом, а по отдельным критериям, например, по композиции, цветовому решению и др.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649" y="238029"/>
            <a:ext cx="10981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исследовании в рамках вычислительного эксперимента была разработана примерная модель сверточной нейронной сети с применением модуля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[2] для классификации детских рисунков (по их цифровым изображениям). Все рисунки были разделены экспертом на два класса: сравнительно удачные и неудачные. Все изображения разбили на обучающую и тестовую выборки в пропорции 4:1 в каждом классе изображений.  В результате обучения нейронной сети была получена модель с точностью классификации на тестовой выборке около 70%.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255" y="637309"/>
            <a:ext cx="11600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ДРУГИЕ НАПРАВЛЕНИЯ ПОДОБНЫХ  ИССЛЕДОВАНИЙ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Создание баз данных для выполнения диагностики, прогнозирования, применения в ВКР и др. Виртуальная лаборатория  и др.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Применение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виртуальной реальности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Виртуальный класс, виртуальный обучающийся, виртуальный носитель языка и др.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видеоматериалов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Диагностика нарушений речи, создание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социограммы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оценка устойчивости внимания на занятии  и др.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Приложения для обучения музыке и др.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85" y="975970"/>
            <a:ext cx="6487430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735" y="222591"/>
            <a:ext cx="84025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МАШИННОГО ОБУЧЕНИЯ И ИСКУССТВЕННОГО ИНТЕЛЛЕКТА В  СОЦИАЛЬНОЙ РАБОТЕ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Чат-боты (консультирование, осторожно),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Текстовый анализ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NLP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анкет, документов и др.)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(виртуальная социальная группа и др.)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9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929" y="245761"/>
            <a:ext cx="6656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синтеза речи </a:t>
            </a:r>
            <a:r>
              <a:rPr lang="en-US" sz="2800" dirty="0" smtClean="0"/>
              <a:t>AiMyVoice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4605" y="768981"/>
            <a:ext cx="612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https://aimyvoice.com/?utm_source=yandex_zen&amp;utm_medium=article&amp;utm_campaign=projects&amp;utm_content=top_20_tts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34" y="1705706"/>
            <a:ext cx="912622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605" y="226185"/>
            <a:ext cx="87238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И ИСТОЧНИКОВ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 Глубокое обучение 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Python. /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пер. с англ. А. Киселева. СПб.: Питер, 2020.    400 с.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Fractal dimension computing. URL: https://clck.ru/aePqM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21.12.2021).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-image. URL: https://scikit-image.org/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21.12.2021).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Image-quality 1.2.7. URL: https://pypi.org/project/image-quality/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21.12.2021).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Hashing library 4.2.0. URL: https://pypi.org/project/ImageHash/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21.12.2021).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0" y="1573793"/>
            <a:ext cx="8303472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7"/>
            <a:ext cx="12192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3511" y="216929"/>
            <a:ext cx="8658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Модели классификации текстов, поиск текста по фразе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2961" y="1163248"/>
            <a:ext cx="10383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исследовании мы создали модель для определения класса двух русских народных сказок по фразе из нескольких слов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"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сказку" и др.)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23" y="135666"/>
            <a:ext cx="8316355" cy="5595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8541" y="5522609"/>
            <a:ext cx="10354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 модели классификации текстов двух сказок для фразы «Несет меня лиса» с визуализацией LIME. Указаны важности каждого слова фразы для предсказания класса сказки. Класс сказки указан верно.</a:t>
            </a:r>
          </a:p>
        </p:txBody>
      </p:sp>
    </p:spTree>
    <p:extLst>
      <p:ext uri="{BB962C8B-B14F-4D97-AF65-F5344CB8AC3E}">
        <p14:creationId xmlns:p14="http://schemas.microsoft.com/office/powerpoint/2010/main" val="2639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12" y="-413565"/>
            <a:ext cx="9695420" cy="7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851</Words>
  <Application>Microsoft Office PowerPoint</Application>
  <PresentationFormat>Широкоэкранный</PresentationFormat>
  <Paragraphs>72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      Технологии машинного обучения и искусственного интеллекта в  начальном и среднем общем образовании</vt:lpstr>
      <vt:lpstr>Профили подготовки студентов: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МАШИННОГО ОБУЧЕНИЯ И КОМПЬЮТЕРНОГО ЗРЕНИЯ В ОЦЕНИВАНИИ ДЕТСКИХ РИСУНКОВ</dc:title>
  <dc:creator>Пользователь Windows</dc:creator>
  <cp:lastModifiedBy>Пользователь Windows</cp:lastModifiedBy>
  <cp:revision>35</cp:revision>
  <dcterms:created xsi:type="dcterms:W3CDTF">2022-03-22T17:11:41Z</dcterms:created>
  <dcterms:modified xsi:type="dcterms:W3CDTF">2022-04-24T03:50:43Z</dcterms:modified>
</cp:coreProperties>
</file>