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8" r:id="rId4"/>
    <p:sldId id="257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68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0r3gr3ts" initials="n" lastIdx="1" clrIdx="0">
    <p:extLst>
      <p:ext uri="{19B8F6BF-5375-455C-9EA6-DF929625EA0E}">
        <p15:presenceInfo xmlns:p15="http://schemas.microsoft.com/office/powerpoint/2012/main" userId="35f698482f669b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3T20:28:33.58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32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6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7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47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2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3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46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2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3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37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0EB59-7EF0-4EF9-BBFF-5238B416873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C1D84-95D5-48CD-8ACD-43D7D2A32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0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killfactory.ru/chto-takoe-google-colaboratory-i-komu-on-nuzhen" TargetMode="External"/><Relationship Id="rId2" Type="http://schemas.openxmlformats.org/officeDocument/2006/relationships/hyperlink" Target="https://legacy.smarttech.com/en/lumiohttps: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Облачные технологии в обучении английскому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языку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87" y="744752"/>
            <a:ext cx="12191999" cy="6299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39" y="1690688"/>
            <a:ext cx="3698174" cy="36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824" y="1053729"/>
            <a:ext cx="104096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595437"/>
            <a:ext cx="889635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837" y="2282031"/>
            <a:ext cx="94583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9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795337"/>
            <a:ext cx="91630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876300"/>
            <a:ext cx="114966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" y="863821"/>
            <a:ext cx="10915135" cy="4652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6151" y="192319"/>
            <a:ext cx="521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Облачный ресурс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Lumio SMART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40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258" y="1278904"/>
            <a:ext cx="7803032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858" y="641268"/>
            <a:ext cx="7697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panose="020B0502020202020204" pitchFamily="34" charset="0"/>
              </a:rPr>
              <a:t>Lumio</a:t>
            </a:r>
            <a:endParaRPr lang="ru-RU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325" y="169557"/>
            <a:ext cx="10939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Шолле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Глубокое обучение на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Python. /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с англ. А. Киселева. СПб.: Питер, 2020.    400 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Lumio URL: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https://legacy.smarttech.com/en/lumiohttps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обращения: 21.04.2022).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Colab и кому он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нужен?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URL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blog.skillfactory.ru/chto-takoe-google-colaboratory-i-komu-on-nuzhen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обращения: 21.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9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880" y="83127"/>
            <a:ext cx="5828878" cy="2124044"/>
          </a:xfrm>
          <a:ln>
            <a:solidFill>
              <a:schemeClr val="accent1"/>
            </a:solidFill>
            <a:prstDash val="lgDash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Иммерсивное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средство чтения</a:t>
            </a:r>
            <a:b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(Immersive Reader)</a:t>
            </a:r>
            <a:endParaRPr lang="ru-RU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1" y="2207171"/>
            <a:ext cx="2388476" cy="238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7" y="4595648"/>
            <a:ext cx="1004531" cy="1004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077" y="2256137"/>
            <a:ext cx="2575034" cy="2575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37" y="2207171"/>
            <a:ext cx="2711669" cy="2711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92" y="2491662"/>
            <a:ext cx="2103985" cy="2103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65" y="2491661"/>
            <a:ext cx="2103985" cy="21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637296" y="347790"/>
            <a:ext cx="3319033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ru-RU" dirty="0" smtClean="0">
                <a:latin typeface="Century Gothic" panose="020B0502020202020204" pitchFamily="34" charset="0"/>
              </a:rPr>
              <a:t>Проблема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858" y="2345682"/>
            <a:ext cx="5336969" cy="4351338"/>
          </a:xfrm>
          <a:solidFill>
            <a:schemeClr val="bg1">
              <a:alpha val="71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Century Gothic" panose="020B0502020202020204" pitchFamily="34" charset="0"/>
              </a:rPr>
              <a:t>Дислексия</a:t>
            </a:r>
            <a:r>
              <a:rPr lang="ru-RU" sz="2400" dirty="0">
                <a:latin typeface="Century Gothic" panose="020B0502020202020204" pitchFamily="34" charset="0"/>
              </a:rPr>
              <a:t> – это трудность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в обучении, проявляющаяся в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проблемах с чтением. Замена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звуков и слов, пропуск букв,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чтение по слогам.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endParaRPr lang="ru-RU" sz="2400" dirty="0" smtClean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Century Gothic" panose="020B0502020202020204" pitchFamily="34" charset="0"/>
              </a:rPr>
              <a:t>Отсутствие </a:t>
            </a:r>
            <a:r>
              <a:rPr lang="ru-RU" sz="2400" dirty="0">
                <a:latin typeface="Century Gothic" panose="020B0502020202020204" pitchFamily="34" charset="0"/>
              </a:rPr>
              <a:t>осмысления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прочитанного – яркие признаки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 err="1">
                <a:latin typeface="Century Gothic" panose="020B0502020202020204" pitchFamily="34" charset="0"/>
              </a:rPr>
              <a:t>дислексии</a:t>
            </a:r>
            <a:r>
              <a:rPr lang="ru-RU" sz="2400" dirty="0">
                <a:latin typeface="Century Gothic" panose="020B0502020202020204" pitchFamily="34" charset="0"/>
              </a:rPr>
              <a:t>. Часто она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сопровождается </a:t>
            </a:r>
            <a:r>
              <a:rPr lang="ru-RU" sz="2400" dirty="0" err="1">
                <a:latin typeface="Century Gothic" panose="020B0502020202020204" pitchFamily="34" charset="0"/>
              </a:rPr>
              <a:t>дисграфией</a:t>
            </a:r>
            <a:r>
              <a:rPr lang="ru-RU" sz="2400" dirty="0">
                <a:latin typeface="Century Gothic" panose="020B0502020202020204" pitchFamily="34" charset="0"/>
              </a:rPr>
              <a:t> –</a:t>
            </a:r>
            <a:r>
              <a:rPr lang="ru-RU" sz="2400" dirty="0" smtClean="0"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latin typeface="Century Gothic" panose="020B0502020202020204" pitchFamily="34" charset="0"/>
              </a:rPr>
            </a:br>
            <a:r>
              <a:rPr lang="ru-RU" sz="2400" dirty="0">
                <a:latin typeface="Century Gothic" panose="020B0502020202020204" pitchFamily="34" charset="0"/>
              </a:rPr>
              <a:t>нарушением письма.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33" y="2345682"/>
            <a:ext cx="5169231" cy="349194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71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417922"/>
              </p:ext>
            </p:extLst>
          </p:nvPr>
        </p:nvGraphicFramePr>
        <p:xfrm>
          <a:off x="3402748" y="213757"/>
          <a:ext cx="5807034" cy="6476709"/>
        </p:xfrm>
        <a:graphic>
          <a:graphicData uri="http://schemas.openxmlformats.org/drawingml/2006/table">
            <a:tbl>
              <a:tblPr/>
              <a:tblGrid>
                <a:gridCol w="2903517">
                  <a:extLst>
                    <a:ext uri="{9D8B030D-6E8A-4147-A177-3AD203B41FA5}">
                      <a16:colId xmlns="" xmlns:a16="http://schemas.microsoft.com/office/drawing/2014/main" val="953101870"/>
                    </a:ext>
                  </a:extLst>
                </a:gridCol>
                <a:gridCol w="2903517">
                  <a:extLst>
                    <a:ext uri="{9D8B030D-6E8A-4147-A177-3AD203B41FA5}">
                      <a16:colId xmlns="" xmlns:a16="http://schemas.microsoft.com/office/drawing/2014/main" val="4167679056"/>
                    </a:ext>
                  </a:extLst>
                </a:gridCol>
              </a:tblGrid>
              <a:tr h="427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dirty="0" smtClean="0">
                          <a:effectLst/>
                          <a:latin typeface="Century Gothic" panose="020B0502020202020204" pitchFamily="34" charset="0"/>
                        </a:rPr>
                        <a:t>Функция</a:t>
                      </a:r>
                      <a:endParaRPr lang="en-US" sz="15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62251" marB="62251" anchor="b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47625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dirty="0" smtClean="0">
                          <a:effectLst/>
                          <a:latin typeface="Century Gothic" panose="020B0502020202020204" pitchFamily="34" charset="0"/>
                        </a:rPr>
                        <a:t>Польза</a:t>
                      </a:r>
                      <a:r>
                        <a:rPr lang="ru-RU" sz="1500" b="1" baseline="0" dirty="0" smtClean="0">
                          <a:effectLst/>
                          <a:latin typeface="Century Gothic" panose="020B0502020202020204" pitchFamily="34" charset="0"/>
                        </a:rPr>
                        <a:t> доказана</a:t>
                      </a:r>
                      <a:endParaRPr lang="en-US" sz="15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62251" marB="62251" anchor="b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47625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769881"/>
                  </a:ext>
                </a:extLst>
              </a:tr>
              <a:tr h="465263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Улучшенная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диктовка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Улучшение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навыков написания собственных текстов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47625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4329071"/>
                  </a:ext>
                </a:extLst>
              </a:tr>
              <a:tr h="742075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Режим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концентрации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Удерживание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внимания и улучшение скорости чтения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7354125"/>
                  </a:ext>
                </a:extLst>
              </a:tr>
              <a:tr h="742075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err="1" smtClean="0">
                          <a:effectLst/>
                          <a:latin typeface="Century Gothic" panose="020B0502020202020204" pitchFamily="34" charset="0"/>
                        </a:rPr>
                        <a:t>Иммерсивное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средство чтения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Улучшение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навыков чтения и удерживание внимания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0951164"/>
                  </a:ext>
                </a:extLst>
              </a:tr>
              <a:tr h="1018888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Изменение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плотности знаков и короткие строки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Повышение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скорости чтения за счет противодействия визуальной </a:t>
                      </a:r>
                      <a:r>
                        <a:rPr lang="en-US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“c</a:t>
                      </a:r>
                      <a:r>
                        <a:rPr lang="ru-RU" sz="1500" b="0" baseline="0" dirty="0" err="1" smtClean="0">
                          <a:effectLst/>
                          <a:latin typeface="Century Gothic" panose="020B0502020202020204" pitchFamily="34" charset="0"/>
                        </a:rPr>
                        <a:t>кученности</a:t>
                      </a:r>
                      <a:r>
                        <a:rPr lang="en-US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” 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текста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3782903"/>
                  </a:ext>
                </a:extLst>
              </a:tr>
              <a:tr h="742075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Части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речи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Поддержка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обучения и повышении навыков письма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238994"/>
                  </a:ext>
                </a:extLst>
              </a:tr>
              <a:tr h="742075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Разделение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на слоги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Улучшение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способности </a:t>
                      </a:r>
                      <a:r>
                        <a:rPr lang="ru-RU" sz="1500" b="0" baseline="0" dirty="0" err="1" smtClean="0">
                          <a:effectLst/>
                          <a:latin typeface="Century Gothic" panose="020B0502020202020204" pitchFamily="34" charset="0"/>
                        </a:rPr>
                        <a:t>распознования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слов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3068749"/>
                  </a:ext>
                </a:extLst>
              </a:tr>
              <a:tr h="742075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Режим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понимания текста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7846" marR="93376" marT="77814" marB="77814" anchor="ctr">
                    <a:lnL w="38100" cap="flat" cmpd="sng" algn="ctr">
                      <a:solidFill>
                        <a:srgbClr val="B8DE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 smtClean="0">
                          <a:effectLst/>
                          <a:latin typeface="Century Gothic" panose="020B0502020202020204" pitchFamily="34" charset="0"/>
                        </a:rPr>
                        <a:t>Среднее</a:t>
                      </a:r>
                      <a:r>
                        <a:rPr lang="ru-RU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 улучшение показателей навыков чтения на 10</a:t>
                      </a:r>
                      <a:r>
                        <a:rPr lang="en-US" sz="1500" b="0" baseline="0" dirty="0" smtClean="0"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US" sz="1500" b="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3376" marR="93376" marT="77814" marB="77814" anchor="ctr">
                    <a:lnL w="57150" cap="flat" cmpd="sng" algn="ctr">
                      <a:solidFill>
                        <a:srgbClr val="F5F5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553913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439" y="213757"/>
            <a:ext cx="2296885" cy="2296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0" y="132224"/>
            <a:ext cx="3045967" cy="23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30"/>
            <a:ext cx="12133908" cy="6372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5005" y="0"/>
            <a:ext cx="3081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Word OneDrive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NLP</a:t>
            </a:r>
            <a:r>
              <a:rPr lang="ru-RU" dirty="0">
                <a:latin typeface="Century Gothic" panose="020B0502020202020204" pitchFamily="34" charset="0"/>
              </a:rPr>
              <a:t> обработка естественного языка. Классификация текстов. Поиск текста по фразе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4" y="2073166"/>
            <a:ext cx="4112172" cy="4112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50" y="893379"/>
            <a:ext cx="418615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93" y="4341213"/>
            <a:ext cx="2377835" cy="2516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" y="1505716"/>
            <a:ext cx="3569931" cy="53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88" y="1244534"/>
            <a:ext cx="9392961" cy="5868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6336" y="230659"/>
            <a:ext cx="562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Блокнот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 Colab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112" y="783771"/>
            <a:ext cx="11168335" cy="50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1176337"/>
            <a:ext cx="91916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178</Words>
  <Application>Microsoft Office PowerPoint</Application>
  <PresentationFormat>Широкоэкранный</PresentationFormat>
  <Paragraphs>32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Times New Roman</vt:lpstr>
      <vt:lpstr>Тема Office</vt:lpstr>
      <vt:lpstr>Облачные технологии в обучении английскому языку</vt:lpstr>
      <vt:lpstr>Иммерсивное средство чтения (Immersive Reader)</vt:lpstr>
      <vt:lpstr>Проблема</vt:lpstr>
      <vt:lpstr>Презентация PowerPoint</vt:lpstr>
      <vt:lpstr>Презентация PowerPoint</vt:lpstr>
      <vt:lpstr>NLP обработка естественного языка. Классификация текстов. Поиск текста по фразе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Иммерссивное средство чтения</dc:title>
  <dc:creator>n0r3gr3ts</dc:creator>
  <cp:lastModifiedBy>Пользователь Windows</cp:lastModifiedBy>
  <cp:revision>18</cp:revision>
  <dcterms:created xsi:type="dcterms:W3CDTF">2022-04-23T12:31:22Z</dcterms:created>
  <dcterms:modified xsi:type="dcterms:W3CDTF">2022-04-24T04:03:59Z</dcterms:modified>
</cp:coreProperties>
</file>